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smyrli@sch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asmyrli.weebly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395536" y="476673"/>
            <a:ext cx="8062664" cy="3123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ΣΧΕΔΙΟ ΜΑΘΗΜΑΤΟΣ</a:t>
            </a: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ΓΙΑ ΤΟ ΜΑΘΗΜΑ ΤΗΣ ΠΛΗΡΟΦΟΡΙΚΗΣ ΤΗΣ Β’ ΓΥΜΝΑΣΙΟΥ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r>
              <a:rPr lang="el-GR" sz="2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Εισηγήτρια:	ΣΜΥΡΛΗ  ΙΩΑΝΝΑ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r>
              <a:rPr lang="el-GR" sz="296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Καθηγήτρια Πληροφορικής Β/βάθμιας Εκπαίδευσης ΠΕ19.</a:t>
            </a:r>
            <a:endParaRPr sz="296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r>
              <a:rPr lang="el-GR" sz="296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lang="el-GR" sz="2960" b="0" i="1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ismyrli@sch.gr</a:t>
            </a:r>
            <a:endParaRPr sz="296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l-GR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Παιχνίδι ρόλων-Δυαδικό σύστημα αρίθμησης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0" y="1556792"/>
            <a:ext cx="4067944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5"/>
              <a:buFont typeface="Arial"/>
              <a:buChar char="•"/>
            </a:pPr>
            <a:r>
              <a:rPr lang="el-GR" sz="2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Στη συνέχεια τα τέσσερα παιδιά περνούν σε «άλλη διάσταση» και η θέση τους έχει διαφορετική αξία: ότι πεί ο πρώτος θα έχει αξία μονάδας, ο δεύτερος θα έχει αξία δυάδας, ο τρίτος θα έχει αξία τετράδας και ο τέταρτος θα έχει αξία οκτάδας.</a:t>
            </a:r>
            <a:endParaRPr sz="263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635"/>
              <a:buFont typeface="Arial"/>
              <a:buChar char="•"/>
            </a:pPr>
            <a:r>
              <a:rPr lang="el-GR" sz="2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Μπορούν να πουν μόνο δύο αριθμούς  το 0 ή το 1</a:t>
            </a:r>
            <a:endParaRPr sz="263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sz="217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2" descr="diadiko2.p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5943" t="1592" r="27001"/>
          <a:stretch/>
        </p:blipFill>
        <p:spPr>
          <a:xfrm>
            <a:off x="3851920" y="1700808"/>
            <a:ext cx="5135456" cy="4577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l-GR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Παιχνίδι ρόλων-Δυαδικό σύστημα αρίθμησης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3" descr="diadiko3.p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0594" r="5604"/>
          <a:stretch/>
        </p:blipFill>
        <p:spPr>
          <a:xfrm>
            <a:off x="1187624" y="2420888"/>
            <a:ext cx="6912768" cy="426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>
            <a:spLocks noGrp="1"/>
          </p:cNvSpPr>
          <p:nvPr>
            <p:ph type="body" idx="1"/>
          </p:nvPr>
        </p:nvSpPr>
        <p:spPr>
          <a:xfrm>
            <a:off x="0" y="1412875"/>
            <a:ext cx="9144000" cy="100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Λέει κάθε παιδί ένα νούμερο και τα υπόλοιπα παιδιά φωνάζουν τον αριθμό που κατάλαβαν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Φύλλα εργασίας – Κωδικοποίηση- Πίνακας ASCII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0" y="1268760"/>
            <a:ext cx="4495800" cy="558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Στη συνέχεια  τα παιδιά κάνουν ομάδες των 2-3 ατόμων, παίρνουν τα φύλλα εργασίας  που περιέχουν ασκήσεις-παιχνίδια κωδικοποίησης μηνυμάτων  με τον πίνακα  ASCII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και μετατροπής δεκαδικών αριθμών  σε δυαδικούς,  αναβοσβήνοντας λαμπάκια στο εκπαιδευτικό λογισμικό  g13 (για 20 λεπτά).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4519" t="18193" r="15943" b="5695"/>
          <a:stretch/>
        </p:blipFill>
        <p:spPr>
          <a:xfrm>
            <a:off x="4283968" y="1340768"/>
            <a:ext cx="4623671" cy="2845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 rotWithShape="1">
          <a:blip r:embed="rId4">
            <a:alphaModFix/>
          </a:blip>
          <a:srcRect l="2487" t="29156" r="34422" b="15718"/>
          <a:stretch/>
        </p:blipFill>
        <p:spPr>
          <a:xfrm>
            <a:off x="4427984" y="4509120"/>
            <a:ext cx="4176464" cy="205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Διερευνητική μάθηση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5" descr="IMG_2575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3212976"/>
            <a:ext cx="403860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 txBox="1"/>
          <p:nvPr/>
        </p:nvSpPr>
        <p:spPr>
          <a:xfrm>
            <a:off x="323528" y="1700808"/>
            <a:ext cx="84249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 υπόλοιπα  15 λεπτά  κάνουν δύο μεγάλες ομάδες και μοιράζονται δύο παιδικά παιχνίδια που επιλέχτηκαν για τον λόγο ότι χρησιμοποιούν κωδικοποίηση  με δυαδικούς αριθμούς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5" descr="IMG_255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44008" y="3284984"/>
            <a:ext cx="3967162" cy="2975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Διερευνητική μάθηση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6" descr="IMG_2568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5238" t="11769" r="12029" b="21408"/>
          <a:stretch/>
        </p:blipFill>
        <p:spPr>
          <a:xfrm>
            <a:off x="179512" y="3501008"/>
            <a:ext cx="2808312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0" y="764705"/>
            <a:ext cx="9144000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l-GR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Ένα παιχνίδι για νήπια το οποίο  έχει 5 κύβους  με  6 ζώα ζωγραφισμένα  στις 6 πλευρές του κάθε κύβου που όταν τον ακουμπάς σε μια ειδική βάση (με 5 προεξέχοντες διακόπτες) ακούγεται το όνομα του  ζώου της αντίστοιχης πλευράς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6" descr="IMG_2569.jpg"/>
          <p:cNvPicPr preferRelativeResize="0"/>
          <p:nvPr/>
        </p:nvPicPr>
        <p:blipFill rotWithShape="1">
          <a:blip r:embed="rId4">
            <a:alphaModFix/>
          </a:blip>
          <a:srcRect l="6601" t="30050" r="20600" b="17450"/>
          <a:stretch/>
        </p:blipFill>
        <p:spPr>
          <a:xfrm>
            <a:off x="5004048" y="4736534"/>
            <a:ext cx="2206325" cy="212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 descr="IMG_2570.jpg"/>
          <p:cNvPicPr preferRelativeResize="0"/>
          <p:nvPr/>
        </p:nvPicPr>
        <p:blipFill rotWithShape="1">
          <a:blip r:embed="rId5">
            <a:alphaModFix/>
          </a:blip>
          <a:srcRect l="5201" t="39500" r="12201" b="48950"/>
          <a:stretch/>
        </p:blipFill>
        <p:spPr>
          <a:xfrm>
            <a:off x="2843808" y="2564904"/>
            <a:ext cx="4068960" cy="75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 descr="IMG_2573.jpg"/>
          <p:cNvPicPr preferRelativeResize="0"/>
          <p:nvPr/>
        </p:nvPicPr>
        <p:blipFill rotWithShape="1">
          <a:blip r:embed="rId6">
            <a:alphaModFix/>
          </a:blip>
          <a:srcRect l="18499" t="8001" r="17713" b="5901"/>
          <a:stretch/>
        </p:blipFill>
        <p:spPr>
          <a:xfrm rot="1228200">
            <a:off x="3082164" y="3589910"/>
            <a:ext cx="213389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 descr="IMG_2574.jpg"/>
          <p:cNvPicPr preferRelativeResize="0"/>
          <p:nvPr/>
        </p:nvPicPr>
        <p:blipFill rotWithShape="1">
          <a:blip r:embed="rId7">
            <a:alphaModFix/>
          </a:blip>
          <a:srcRect l="16926" t="5900" r="18500" b="6951"/>
          <a:stretch/>
        </p:blipFill>
        <p:spPr>
          <a:xfrm rot="-856291">
            <a:off x="6536372" y="3301488"/>
            <a:ext cx="2160240" cy="218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Διερευνητική μάθηση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2"/>
          </p:nvPr>
        </p:nvSpPr>
        <p:spPr>
          <a:xfrm>
            <a:off x="2555776" y="5661248"/>
            <a:ext cx="3024336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l-GR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Επίδειξη παιχνιδιού 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1484784"/>
            <a:ext cx="5529668" cy="414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Διερευνητική μάθηση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0" y="908720"/>
            <a:ext cx="5292080" cy="165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το δεύτερο  είναι ένα βραβευμένο παιχνίδι  που  ταξινομεί  χρωματιστές  μπίλιες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8" descr="IMG_2552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7843" t="5229" b="29412"/>
          <a:stretch/>
        </p:blipFill>
        <p:spPr>
          <a:xfrm>
            <a:off x="5508104" y="836712"/>
            <a:ext cx="338437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 descr="IMG_2554.jpg"/>
          <p:cNvPicPr preferRelativeResize="0"/>
          <p:nvPr/>
        </p:nvPicPr>
        <p:blipFill rotWithShape="1">
          <a:blip r:embed="rId4">
            <a:alphaModFix/>
          </a:blip>
          <a:srcRect l="5113" t="42650" r="5113" b="17449"/>
          <a:stretch/>
        </p:blipFill>
        <p:spPr>
          <a:xfrm rot="1105120">
            <a:off x="3322534" y="3105541"/>
            <a:ext cx="5520434" cy="184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 descr="IMG_2553.jpg"/>
          <p:cNvPicPr preferRelativeResize="0"/>
          <p:nvPr/>
        </p:nvPicPr>
        <p:blipFill rotWithShape="1">
          <a:blip r:embed="rId5">
            <a:alphaModFix/>
          </a:blip>
          <a:srcRect l="7476" t="15349"/>
          <a:stretch/>
        </p:blipFill>
        <p:spPr>
          <a:xfrm rot="946952">
            <a:off x="652914" y="4061006"/>
            <a:ext cx="3456384" cy="237165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/>
          <p:nvPr/>
        </p:nvSpPr>
        <p:spPr>
          <a:xfrm>
            <a:off x="251520" y="2636912"/>
            <a:ext cx="25202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κατά χρώμα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(16 χρώματα 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3923928" y="5949280"/>
            <a:ext cx="44644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ανοιγοκλείνοντας  4  διακόπτες 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Διερευνητική μάθηση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0" y="980728"/>
            <a:ext cx="91440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l-GR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 παιδιά καλούνται να παρατηρήσουν τα παιχνίδια,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l-GR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να ανακαλύψουν  την  κωδικοποίηση (τι αντιστοιχίζεται σε τι ),.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3">
            <a:alphaModFix/>
          </a:blip>
          <a:srcRect t="12422" r="40509" b="18671"/>
          <a:stretch/>
        </p:blipFill>
        <p:spPr>
          <a:xfrm>
            <a:off x="2267744" y="1988840"/>
            <a:ext cx="6588631" cy="42905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/>
          <p:nvPr/>
        </p:nvSpPr>
        <p:spPr>
          <a:xfrm>
            <a:off x="179512" y="2060848"/>
            <a:ext cx="2123728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βρουν τη σχέση του αριθμού των διακοπτών  με  το πλήθος των διαφορετικών καταστάσεων που δημιουργούν και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το συνδέσουν με αυτά που έμαθαν για το πλήθος των χαρακτήρων (256) του πίνακα ASCII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Διερευνητική μάθηση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1"/>
          </p:nvPr>
        </p:nvSpPr>
        <p:spPr>
          <a:xfrm>
            <a:off x="179512" y="1600201"/>
            <a:ext cx="4968552" cy="240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Στο παιχνίδι digicolor: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διακόπτες (ανοιχτοί-κλειστοί)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Δημιουργούν 2</a:t>
            </a:r>
            <a:r>
              <a:rPr lang="el-GR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=16 διαφορετικές διαδρομές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(16 διαφορετικά χρώματα)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30" descr="IMG_2583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20072" y="1556792"/>
            <a:ext cx="3456384" cy="258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 descr="IMG_2554.jpg"/>
          <p:cNvPicPr preferRelativeResize="0"/>
          <p:nvPr/>
        </p:nvPicPr>
        <p:blipFill rotWithShape="1">
          <a:blip r:embed="rId4">
            <a:alphaModFix/>
          </a:blip>
          <a:srcRect l="5113" t="42650" r="5113" b="17449"/>
          <a:stretch/>
        </p:blipFill>
        <p:spPr>
          <a:xfrm>
            <a:off x="2195736" y="4365104"/>
            <a:ext cx="6796885" cy="2265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Διερευνητική μάθηση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9086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Στο παιχνίδι με τα ζωάκια:</a:t>
            </a:r>
            <a:endParaRPr/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lain" startAt="5"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Διακόπτες (πατημένοι-ελεύθεροι)</a:t>
            </a:r>
            <a:endParaRPr/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Δημιουργούν 2</a:t>
            </a:r>
            <a:r>
              <a:rPr lang="el-GR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=32 διαφορετικές καταστάσεις-ζωάκια</a:t>
            </a:r>
            <a:endParaRPr/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κύβοι Χ 6 επιφάνειες = 30 ζωάκια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31" descr="IMG_2573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8499" t="8001" r="17713" b="5901"/>
          <a:stretch/>
        </p:blipFill>
        <p:spPr>
          <a:xfrm>
            <a:off x="5580112" y="2852936"/>
            <a:ext cx="2494798" cy="252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 descr="IMG_2570.jpg"/>
          <p:cNvPicPr preferRelativeResize="0"/>
          <p:nvPr/>
        </p:nvPicPr>
        <p:blipFill rotWithShape="1">
          <a:blip r:embed="rId4">
            <a:alphaModFix/>
          </a:blip>
          <a:srcRect l="5201" t="39500" r="12201" b="48950"/>
          <a:stretch/>
        </p:blipFill>
        <p:spPr>
          <a:xfrm>
            <a:off x="5580112" y="1844824"/>
            <a:ext cx="2452049" cy="45716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1"/>
          <p:cNvSpPr txBox="1"/>
          <p:nvPr/>
        </p:nvSpPr>
        <p:spPr>
          <a:xfrm>
            <a:off x="5580112" y="2420888"/>
            <a:ext cx="25202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1       0       1       0       1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ΘΕΜΑΤΙΚΗ ΕΝΟΤΗΤΑ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Τάξη 		: </a:t>
            </a:r>
            <a:r>
              <a:rPr lang="el-G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Β’ Γυμνασίου</a:t>
            </a: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Ενότητα 1	</a:t>
            </a: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ΓΝΩΡΙΖΩ ΤΟΝ ΥΠΟΛΟΓΙΣΤΗ ΩΣ ΕΝΙΑΙΟ 				ΣΥΣΤΗΜΑ.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Κεφάλαιο 1: </a:t>
            </a:r>
            <a:r>
              <a:rPr lang="el-G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Ψηφιακός Κόσμος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Παράγραφοι: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  Ο υπολογιστής ως ψηφιακή μηχανή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1.3  Αναπαράσταση των συμβόλων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1.4  Αναπαράσταση εικόνων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0" y="1196752"/>
            <a:ext cx="3635896" cy="105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ΑΞΙΟΛΟΓΗΣΗ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2"/>
          <p:cNvSpPr/>
          <p:nvPr/>
        </p:nvSpPr>
        <p:spPr>
          <a:xfrm>
            <a:off x="179512" y="2301565"/>
            <a:ext cx="324036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αξιολόγηση γίνεται από τα Φύλλα Εργασίας που παίρνει ο καθηγητής.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2"/>
          <p:cNvPicPr preferRelativeResize="0"/>
          <p:nvPr/>
        </p:nvPicPr>
        <p:blipFill rotWithShape="1">
          <a:blip r:embed="rId3">
            <a:alphaModFix/>
          </a:blip>
          <a:srcRect l="53401" t="21280" r="16159" b="10798"/>
          <a:stretch/>
        </p:blipFill>
        <p:spPr>
          <a:xfrm>
            <a:off x="3690076" y="0"/>
            <a:ext cx="546652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ΑΥΤΟΑΞΙΟΛΟΓΗΣΗ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3"/>
          <p:cNvSpPr txBox="1"/>
          <p:nvPr/>
        </p:nvSpPr>
        <p:spPr>
          <a:xfrm>
            <a:off x="251520" y="980728"/>
            <a:ext cx="4283968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μάθημα έχει πολλές δραστηριότητες  γι’ αυτό δίνεται στο μαθητή ένα διαδικτυακό Τεστ Αυτοαξιολόγησης (του εκπαιδευτικού Δασκαλάκη  Ιωάννη από το 2</a:t>
            </a:r>
            <a:r>
              <a:rPr lang="el-GR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</a:t>
            </a:r>
            <a:r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Γυμνάσιο Ευόσμου)  στο σπίτι  (το link βρίσκεται στην ιστοσελίδα ) 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3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8449" b="5980"/>
          <a:stretch/>
        </p:blipFill>
        <p:spPr>
          <a:xfrm>
            <a:off x="4716016" y="1124744"/>
            <a:ext cx="4237671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3"/>
          <p:cNvSpPr txBox="1"/>
          <p:nvPr/>
        </p:nvSpPr>
        <p:spPr>
          <a:xfrm>
            <a:off x="179512" y="4581128"/>
            <a:ext cx="410445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Προαιρετικά  μπορούν να παίξουν στο σπίτι τους  και το παιχνίδι BINARY GAME  της CISCO (το link βρίσκεται στην ιστοσελίδα)  το οποίο απαιτεί πολύ καλή κατανόηση του δυαδικού συστήματος αρίθμησης.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33"/>
          <p:cNvPicPr preferRelativeResize="0"/>
          <p:nvPr/>
        </p:nvPicPr>
        <p:blipFill rotWithShape="1">
          <a:blip r:embed="rId4">
            <a:alphaModFix/>
          </a:blip>
          <a:srcRect l="14861" t="11609" r="14860" b="6688"/>
          <a:stretch/>
        </p:blipFill>
        <p:spPr>
          <a:xfrm>
            <a:off x="4627083" y="3645024"/>
            <a:ext cx="4516916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8219256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ΔΙΔΑΚΤΙΚΟΙ ΣΤΟΧΟΙ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0" y="1052736"/>
            <a:ext cx="9144000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l-GR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Μετά το τέλος της διδακτικής ενότητας οι μαθητές πρέπει να είναι σε θέση: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l-GR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 περιγράφουν  τι είναι το </a:t>
            </a:r>
            <a:r>
              <a:rPr lang="el-GR" sz="2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δυαδικό ψηφίο</a:t>
            </a:r>
            <a:r>
              <a:rPr lang="el-GR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l-GR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δίνουν παραδείγματα </a:t>
            </a:r>
            <a:r>
              <a:rPr lang="el-GR" sz="2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κωδικοποίησης</a:t>
            </a:r>
            <a:r>
              <a:rPr lang="el-GR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l-GR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περιγράφουν πώς αναπαρίστανται  οι αριθμοί και οι χαρακτήρες σε δυαδική μορφή στον υπολογιστή,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l-GR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συσχετίζουν το </a:t>
            </a:r>
            <a:r>
              <a:rPr lang="el-GR" sz="2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</a:t>
            </a:r>
            <a:r>
              <a:rPr lang="el-GR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με το  </a:t>
            </a:r>
            <a:r>
              <a:rPr lang="el-GR" sz="2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</a:t>
            </a:r>
            <a:r>
              <a:rPr lang="el-GR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l-GR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κατονομάζουν τα </a:t>
            </a:r>
            <a:r>
              <a:rPr lang="el-GR" sz="2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πολλαπλάσια</a:t>
            </a:r>
            <a:r>
              <a:rPr lang="el-GR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του Byte,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l-GR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αναγνωρίζουν ότι όλα τα δεδομένα, σε οποιαδήποτε μορφή, αναπαρίστανται, γίνονται αντικείμενο επεξεργασίας και αποθηκεύονται στον υπολογιστή σε δυαδική μορφή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l-GR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κατονομάζουν και άλλες μορφές κωδικοποίησης  στην  καθημερινή ζωή,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l-GR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περιγράφουν πως αναπαρίσταται μια ασπρόμαυρη εικόνα σε δυαδική μορφή,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l-GR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αντιλαμβάνονται την αναγκαιότητα της χρήσης του </a:t>
            </a:r>
            <a:r>
              <a:rPr lang="el-GR" sz="2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δυαδικού συστήματος </a:t>
            </a:r>
            <a:r>
              <a:rPr lang="el-GR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τον υπολογιστή</a:t>
            </a:r>
            <a:endParaRPr/>
          </a:p>
          <a:p>
            <a:pPr marL="342900" marR="0" lvl="0" indent="-2006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ΔΙΔΑΚΤΙΚΕΣ ΕΝΕΡΓΕΙΕΣ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l-GR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κεφάλαιο χρειάζεται </a:t>
            </a:r>
            <a:r>
              <a:rPr lang="el-GR" sz="27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διδακτικές ώρες</a:t>
            </a:r>
            <a:r>
              <a:rPr lang="el-GR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για να ολοκληρωθεί.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l-GR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 σχέδιο μαθήματος που θα παρουσιαστεί εδώ αφορά στην </a:t>
            </a:r>
            <a:r>
              <a:rPr lang="el-GR" sz="27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l-GR" sz="272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27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διδακτική ώρα</a:t>
            </a:r>
            <a:r>
              <a:rPr lang="el-GR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όπου οι μαθητές εξοικειώνονται με τις </a:t>
            </a:r>
            <a:r>
              <a:rPr lang="el-GR" sz="27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έννοιες</a:t>
            </a:r>
            <a:r>
              <a:rPr lang="el-GR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Συστήματα αρίθμησης, δυαδικό ψηφίο, bit, byte, κωδικοποίηση, πίνακας  ASCII.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l-GR" sz="27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Χώρος: </a:t>
            </a:r>
            <a:r>
              <a:rPr lang="el-GR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Εργαστήριο Πληροφορικής.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l-GR" sz="27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Εποπτικά – Διδακτικά μέσα</a:t>
            </a:r>
            <a:r>
              <a:rPr lang="el-GR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Βιντεοπροβολέας, υπολογιστής, Διαδίκτυο, Εκπαιδευτικό Λογισμικό,  Φύλλα Εργασίας,  2 παιδικά παιχνίδια που χρησιμοποιούν κωδικοποίηση με δυαδικό σύστημα.</a:t>
            </a:r>
            <a:endParaRPr/>
          </a:p>
          <a:p>
            <a:pPr marL="342900" marR="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003232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l-GR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ΔΙΔΑΚΤΙΚΕΣ ΕΝΕΡΓΕΙΕΣ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251520" y="836712"/>
            <a:ext cx="4248472" cy="583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l-GR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Αρχικά δημιουργήθηκε ιστοσελίδα από την εκπαιδευτικό  (</a:t>
            </a:r>
            <a:r>
              <a:rPr lang="el-GR" sz="296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www.ioasmyrli.weebly.com</a:t>
            </a:r>
            <a:r>
              <a:rPr lang="el-GR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,  με σκοπό να συγκεντρωθεί από το  Διαδίκτυο,  όλο το υλικό που χρειάζεται για το μάθημα, σε μία ιστοσελίδα,  για να κερδίσουμε χρόνο από τις συνεχείς  αναζητήσεις. </a:t>
            </a:r>
            <a:endParaRPr/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l="35693" t="10454" r="36636"/>
          <a:stretch/>
        </p:blipFill>
        <p:spPr>
          <a:xfrm>
            <a:off x="4932040" y="764704"/>
            <a:ext cx="3312368" cy="6026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l-GR" sz="4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διδακτική ώρα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323528" y="980728"/>
            <a:ext cx="849694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Την 1</a:t>
            </a:r>
            <a:r>
              <a:rPr lang="el-GR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διδακτική ώρα  τα παιδιά  εξοικειώνονται με  τις καινούργιες έννοιες: </a:t>
            </a:r>
            <a:endParaRPr/>
          </a:p>
        </p:txBody>
      </p:sp>
      <p:pic>
        <p:nvPicPr>
          <p:cNvPr id="122" name="Google Shape;122;p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4160" t="-4006" r="12737" b="5695"/>
          <a:stretch/>
        </p:blipFill>
        <p:spPr>
          <a:xfrm>
            <a:off x="5436096" y="1484784"/>
            <a:ext cx="3312368" cy="250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 t="9641" r="33396"/>
          <a:stretch/>
        </p:blipFill>
        <p:spPr>
          <a:xfrm>
            <a:off x="5436096" y="4221088"/>
            <a:ext cx="3226246" cy="246084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395536" y="1916832"/>
            <a:ext cx="4824536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μελετώντας τις διαφάνειες   της παρουσίασης  που βρίσκουν στην ιστοσελίδα (</a:t>
            </a:r>
            <a:r>
              <a:rPr lang="el-G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Πηγή: slideshare  παρουσίαση της εκπαιδευτικού Γεωργάκη Ιφιγένειας)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467544" y="4293096"/>
            <a:ext cx="417646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 παρακολουθώντας  την διδασκαλία από το εκπαιδευτικό λογισμικό  g13  -  Πληροφορική Γυμνασίου.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l-GR" sz="4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Διδακτική ώρα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0" y="1124744"/>
            <a:ext cx="8964488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 2</a:t>
            </a:r>
            <a:r>
              <a:rPr lang="el-GR" sz="3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Διδακτική ώρα για να κατανοήσουν το δυαδικό σύστημα , παίζουν για 10 λεπτά  ένα παιχνίδι </a:t>
            </a: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ρόλων</a:t>
            </a: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κατά το οποίο 4 παιδιά</a:t>
            </a:r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l="6914" t="35063" r="63754" b="27531"/>
          <a:stretch/>
        </p:blipFill>
        <p:spPr>
          <a:xfrm>
            <a:off x="2411760" y="2708920"/>
            <a:ext cx="3816424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/>
        </p:nvSpPr>
        <p:spPr>
          <a:xfrm>
            <a:off x="251520" y="5445224"/>
            <a:ext cx="8496944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Στην αρχή είναι αριθμοί του δεκαδικού συστήματος και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στη συνέχεια αριθμοί του δυαδικού συστήματος.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l-GR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Παιχνίδι ρόλων –Δεκαδικό σύστημα αρίθμησης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0" descr="δεκαδικό1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487" r="21772"/>
          <a:stretch/>
        </p:blipFill>
        <p:spPr>
          <a:xfrm>
            <a:off x="2411760" y="1196752"/>
            <a:ext cx="6512840" cy="544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179512" y="1556792"/>
            <a:ext cx="2627784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Τέσσερα παιδιά κάθονται στη σειρά και η θέση τους έχει διαφορετική αξία: ότι πεί ο πρώτος θα έχει αξία μονάδας, ο δεύτερος θα έχει αξία δεκάδας, ο τρίτος θα έχει αξία εκατοντάδας και ο τέταρτος θα έχει αξία χιλιάδας.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Μπορούν να πούν μόνο αριθμούς από το 0 ως το 9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l-GR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Παιχνίδι ρόλων –Δεκαδικό σύστημα αρίθμησης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1" descr="dekadiko2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0792" r="16065" b="15004"/>
          <a:stretch/>
        </p:blipFill>
        <p:spPr>
          <a:xfrm>
            <a:off x="179512" y="2492896"/>
            <a:ext cx="6194534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>
            <a:spLocks noGrp="1"/>
          </p:cNvSpPr>
          <p:nvPr>
            <p:ph type="body" idx="2"/>
          </p:nvPr>
        </p:nvSpPr>
        <p:spPr>
          <a:xfrm>
            <a:off x="179512" y="1340769"/>
            <a:ext cx="8496944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Λέει κάθε παιδί ένα νούμερο και τα υπόλοιπα παιδιά φωνάζουν τον αριθμό που κατάλαβαν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1"/>
          <p:cNvSpPr/>
          <p:nvPr/>
        </p:nvSpPr>
        <p:spPr>
          <a:xfrm rot="867893">
            <a:off x="6735421" y="3881429"/>
            <a:ext cx="1944216" cy="1872208"/>
          </a:xfrm>
          <a:prstGeom prst="wedgeRoundRectCallout">
            <a:avLst>
              <a:gd name="adj1" fmla="val 1587"/>
              <a:gd name="adj2" fmla="val 98374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Office PowerPoint</Application>
  <PresentationFormat>Προβολή στην οθόνη (4:3)</PresentationFormat>
  <Paragraphs>87</Paragraphs>
  <Slides>21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ΣΧΕΔΙΟ ΜΑΘΗΜΑΤΟΣ  ΓΙΑ ΤΟ ΜΑΘΗΜΑ ΤΗΣ ΠΛΗΡΟΦΟΡΙΚΗΣ ΤΗΣ Β’ ΓΥΜΝΑΣΙΟΥ</vt:lpstr>
      <vt:lpstr>ΘΕΜΑΤΙΚΗ ΕΝΟΤΗΤΑ</vt:lpstr>
      <vt:lpstr>ΔΙΔΑΚΤΙΚΟΙ ΣΤΟΧΟΙ</vt:lpstr>
      <vt:lpstr>ΔΙΔΑΚΤΙΚΕΣ ΕΝΕΡΓΕΙΕΣ</vt:lpstr>
      <vt:lpstr>ΔΙΔΑΚΤΙΚΕΣ ΕΝΕΡΓΕΙΕΣ</vt:lpstr>
      <vt:lpstr>1η διδακτική ώρα</vt:lpstr>
      <vt:lpstr>2η Διδακτική ώρα</vt:lpstr>
      <vt:lpstr>Παιχνίδι ρόλων –Δεκαδικό σύστημα αρίθμησης</vt:lpstr>
      <vt:lpstr>Παιχνίδι ρόλων –Δεκαδικό σύστημα αρίθμησης</vt:lpstr>
      <vt:lpstr>Παιχνίδι ρόλων-Δυαδικό σύστημα αρίθμησης</vt:lpstr>
      <vt:lpstr>Παιχνίδι ρόλων-Δυαδικό σύστημα αρίθμησης</vt:lpstr>
      <vt:lpstr>Φύλλα εργασίας – Κωδικοποίηση- Πίνακας ASCII</vt:lpstr>
      <vt:lpstr>Διερευνητική μάθηση</vt:lpstr>
      <vt:lpstr>Διερευνητική μάθηση</vt:lpstr>
      <vt:lpstr>Διερευνητική μάθηση</vt:lpstr>
      <vt:lpstr>Διερευνητική μάθηση</vt:lpstr>
      <vt:lpstr>Διερευνητική μάθηση</vt:lpstr>
      <vt:lpstr>Διερευνητική μάθηση</vt:lpstr>
      <vt:lpstr>Διερευνητική μάθηση</vt:lpstr>
      <vt:lpstr>ΑΞΙΟΛΟΓΗΣΗ</vt:lpstr>
      <vt:lpstr>ΑΥΤΟΑΞΙΟΛΟΓΗΣΗ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ΣΧΕΔΙΟ ΜΑΘΗΜΑΤΟΣ  ΓΙΑ ΤΟ ΜΑΘΗΜΑ ΤΗΣ ΠΛΗΡΟΦΟΡΙΚΗΣ ΤΗΣ Β’ ΓΥΜΝΑΣΙΟΥ</dc:title>
  <dc:creator>pc</dc:creator>
  <cp:lastModifiedBy>pc</cp:lastModifiedBy>
  <cp:revision>1</cp:revision>
  <dcterms:modified xsi:type="dcterms:W3CDTF">2018-10-23T21:19:16Z</dcterms:modified>
</cp:coreProperties>
</file>